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Titillium Web"/>
      <p:regular r:id="rId27"/>
      <p:bold r:id="rId28"/>
      <p:italic r:id="rId29"/>
      <p:boldItalic r:id="rId30"/>
    </p:embeddedFont>
    <p:embeddedFont>
      <p:font typeface="Bree Serif"/>
      <p:regular r:id="rId31"/>
    </p:embeddedFont>
    <p:embeddedFont>
      <p:font typeface="Titillium Web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itilliumWeb-bold.fntdata"/><Relationship Id="rId27" Type="http://schemas.openxmlformats.org/officeDocument/2006/relationships/font" Target="fonts/TitilliumWe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reeSerif-regular.fntdata"/><Relationship Id="rId30" Type="http://schemas.openxmlformats.org/officeDocument/2006/relationships/font" Target="fonts/TitilliumWeb-bold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ExtraLight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Extra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51f853a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51f853a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51f853a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51f853a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0c01060bd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0c01060bd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94388b1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94388b1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551f853a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551f853a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51f853a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551f853a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51f853a3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51f853a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551f853a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551f853a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494388b1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5494388b1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0c01060bd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0c01060bd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0c01060bd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0c01060bd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51f853a3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51f853a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494388b1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494388b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0c01060b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0c01060b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0c01060bd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0c01060bd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494388b1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494388b1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494388b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494388b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0c01060bd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0c01060bd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0c01060bd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0c01060bd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0c01060bd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0c01060b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7" name="Google Shape;7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8" name="Google Shape;7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6"/>
          <p:cNvSpPr txBox="1"/>
          <p:nvPr>
            <p:ph type="ctrTitle"/>
          </p:nvPr>
        </p:nvSpPr>
        <p:spPr>
          <a:xfrm>
            <a:off x="-2178567" y="-640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E599"/>
                </a:solidFill>
                <a:latin typeface="Bree Serif"/>
                <a:ea typeface="Bree Serif"/>
                <a:cs typeface="Bree Serif"/>
                <a:sym typeface="Bree Serif"/>
              </a:rPr>
              <a:t>Off-</a:t>
            </a:r>
            <a:r>
              <a:rPr lang="es">
                <a:solidFill>
                  <a:srgbClr val="FFE599"/>
                </a:solidFill>
                <a:latin typeface="Bree Serif"/>
                <a:ea typeface="Bree Serif"/>
                <a:cs typeface="Bree Serif"/>
                <a:sym typeface="Bree Serif"/>
              </a:rPr>
              <a:t>Lattice</a:t>
            </a:r>
            <a:endParaRPr>
              <a:solidFill>
                <a:srgbClr val="FFE59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84" name="Google Shape;784;p16"/>
          <p:cNvSpPr txBox="1"/>
          <p:nvPr>
            <p:ph idx="1" type="subTitle"/>
          </p:nvPr>
        </p:nvSpPr>
        <p:spPr>
          <a:xfrm>
            <a:off x="637550" y="1239875"/>
            <a:ext cx="48969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CB9C"/>
                </a:solidFill>
              </a:rPr>
              <a:t>TP2 - Sistemas de Simulación</a:t>
            </a:r>
            <a:endParaRPr sz="1800"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CB9C"/>
                </a:solidFill>
              </a:rPr>
              <a:t>Martín</a:t>
            </a:r>
            <a:r>
              <a:rPr lang="es" sz="1800">
                <a:solidFill>
                  <a:srgbClr val="F9CB9C"/>
                </a:solidFill>
              </a:rPr>
              <a:t> Grabina - Juan Grethe</a:t>
            </a:r>
            <a:endParaRPr sz="18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r>
              <a:rPr lang="es"/>
              <a:t> y </a:t>
            </a:r>
            <a:r>
              <a:rPr lang="es"/>
              <a:t>estadísticas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26"/>
          <p:cNvPicPr preferRelativeResize="0"/>
          <p:nvPr/>
        </p:nvPicPr>
        <p:blipFill rotWithShape="1">
          <a:blip r:embed="rId3">
            <a:alphaModFix/>
          </a:blip>
          <a:srcRect b="9068" l="20903" r="13111" t="2631"/>
          <a:stretch/>
        </p:blipFill>
        <p:spPr>
          <a:xfrm>
            <a:off x="4293800" y="0"/>
            <a:ext cx="4850200" cy="486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58" name="Google Shape;858;p26"/>
          <p:cNvPicPr preferRelativeResize="0"/>
          <p:nvPr/>
        </p:nvPicPr>
        <p:blipFill rotWithShape="1">
          <a:blip r:embed="rId3">
            <a:alphaModFix/>
          </a:blip>
          <a:srcRect b="9068" l="20903" r="13111" t="2631"/>
          <a:stretch/>
        </p:blipFill>
        <p:spPr>
          <a:xfrm>
            <a:off x="-124300" y="12"/>
            <a:ext cx="4850200" cy="486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59" name="Google Shape;859;p26"/>
          <p:cNvSpPr txBox="1"/>
          <p:nvPr>
            <p:ph type="title"/>
          </p:nvPr>
        </p:nvSpPr>
        <p:spPr>
          <a:xfrm>
            <a:off x="0" y="761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8000 partículas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Sin ruido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Duplicado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7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865" name="Google Shape;865;p27"/>
          <p:cNvPicPr preferRelativeResize="0"/>
          <p:nvPr/>
        </p:nvPicPr>
        <p:blipFill rotWithShape="1">
          <a:blip r:embed="rId3">
            <a:alphaModFix/>
          </a:blip>
          <a:srcRect b="4569" l="15129" r="15435" t="4940"/>
          <a:stretch/>
        </p:blipFill>
        <p:spPr>
          <a:xfrm>
            <a:off x="5493488" y="864663"/>
            <a:ext cx="3314475" cy="323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66" name="Google Shape;866;p27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300 </a:t>
            </a:r>
            <a:r>
              <a:rPr lang="es"/>
              <a:t>partículas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Ruido 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L  = 30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Color en función de V(x,y)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 generados relevantes</a:t>
            </a:r>
            <a:endParaRPr/>
          </a:p>
        </p:txBody>
      </p:sp>
      <p:sp>
        <p:nvSpPr>
          <p:cNvPr id="872" name="Google Shape;872;p28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Density</a:t>
            </a:r>
            <a:endParaRPr/>
          </a:p>
        </p:txBody>
      </p:sp>
      <p:sp>
        <p:nvSpPr>
          <p:cNvPr id="873" name="Google Shape;873;p28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A</a:t>
            </a:r>
            <a:r>
              <a:rPr lang="es"/>
              <a:t>verage normalized velocity (Va)</a:t>
            </a:r>
            <a:endParaRPr/>
          </a:p>
        </p:txBody>
      </p:sp>
      <p:pic>
        <p:nvPicPr>
          <p:cNvPr id="874" name="Google Shape;874;p28"/>
          <p:cNvPicPr preferRelativeResize="0"/>
          <p:nvPr/>
        </p:nvPicPr>
        <p:blipFill rotWithShape="1">
          <a:blip r:embed="rId3">
            <a:alphaModFix/>
          </a:blip>
          <a:srcRect b="39990" l="6694" r="7039" t="9201"/>
          <a:stretch/>
        </p:blipFill>
        <p:spPr>
          <a:xfrm>
            <a:off x="5603163" y="2006950"/>
            <a:ext cx="1585875" cy="725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75" name="Google Shape;875;p28"/>
          <p:cNvPicPr preferRelativeResize="0"/>
          <p:nvPr/>
        </p:nvPicPr>
        <p:blipFill rotWithShape="1">
          <a:blip r:embed="rId4">
            <a:alphaModFix/>
          </a:blip>
          <a:srcRect b="49610" l="18299" r="17130" t="22969"/>
          <a:stretch/>
        </p:blipFill>
        <p:spPr>
          <a:xfrm>
            <a:off x="1750400" y="2006950"/>
            <a:ext cx="1709359" cy="725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5" y="169525"/>
            <a:ext cx="2843800" cy="171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1" name="Google Shape;8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125" y="1158425"/>
            <a:ext cx="3003757" cy="171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2" name="Google Shape;8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575" y="2407050"/>
            <a:ext cx="2849208" cy="170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3" name="Google Shape;883;p29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/>
              <a:t>Va en función del ruido</a:t>
            </a:r>
            <a:endParaRPr/>
          </a:p>
        </p:txBody>
      </p:sp>
      <p:cxnSp>
        <p:nvCxnSpPr>
          <p:cNvPr id="884" name="Google Shape;884;p29"/>
          <p:cNvCxnSpPr/>
          <p:nvPr/>
        </p:nvCxnSpPr>
        <p:spPr>
          <a:xfrm>
            <a:off x="419650" y="2647075"/>
            <a:ext cx="4585800" cy="12288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29"/>
          <p:cNvSpPr txBox="1"/>
          <p:nvPr/>
        </p:nvSpPr>
        <p:spPr>
          <a:xfrm rot="834144">
            <a:off x="1861589" y="3481436"/>
            <a:ext cx="6198063" cy="722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FC5E8"/>
                </a:solidFill>
                <a:latin typeface="Titillium Web"/>
                <a:ea typeface="Titillium Web"/>
                <a:cs typeface="Titillium Web"/>
                <a:sym typeface="Titillium Web"/>
              </a:rPr>
              <a:t>+N +L</a:t>
            </a:r>
            <a:endParaRPr>
              <a:solidFill>
                <a:srgbClr val="9FC5E8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927100"/>
            <a:ext cx="4838700" cy="395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3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 en función del ruido y contexto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de animaciones 500 </a:t>
            </a:r>
            <a:r>
              <a:rPr lang="es"/>
              <a:t>partículas</a:t>
            </a:r>
            <a:endParaRPr/>
          </a:p>
        </p:txBody>
      </p:sp>
      <p:sp>
        <p:nvSpPr>
          <p:cNvPr id="897" name="Google Shape;897;p31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Ruido 0</a:t>
            </a:r>
            <a:endParaRPr/>
          </a:p>
        </p:txBody>
      </p:sp>
      <p:sp>
        <p:nvSpPr>
          <p:cNvPr id="898" name="Google Shape;898;p31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Ruido 1</a:t>
            </a:r>
            <a:endParaRPr/>
          </a:p>
        </p:txBody>
      </p:sp>
      <p:sp>
        <p:nvSpPr>
          <p:cNvPr id="899" name="Google Shape;899;p31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Ruido 4</a:t>
            </a:r>
            <a:endParaRPr/>
          </a:p>
        </p:txBody>
      </p:sp>
      <p:pic>
        <p:nvPicPr>
          <p:cNvPr id="900" name="Google Shape;900;p31"/>
          <p:cNvPicPr preferRelativeResize="0"/>
          <p:nvPr/>
        </p:nvPicPr>
        <p:blipFill rotWithShape="1">
          <a:blip r:embed="rId3">
            <a:alphaModFix/>
          </a:blip>
          <a:srcRect b="5332" l="16156" r="17301" t="5944"/>
          <a:stretch/>
        </p:blipFill>
        <p:spPr>
          <a:xfrm>
            <a:off x="570575" y="1839950"/>
            <a:ext cx="2323280" cy="23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1"/>
          <p:cNvPicPr preferRelativeResize="0"/>
          <p:nvPr/>
        </p:nvPicPr>
        <p:blipFill rotWithShape="1">
          <a:blip r:embed="rId4">
            <a:alphaModFix/>
          </a:blip>
          <a:srcRect b="7472" l="17758" r="17073" t="5639"/>
          <a:stretch/>
        </p:blipFill>
        <p:spPr>
          <a:xfrm>
            <a:off x="3270150" y="1839950"/>
            <a:ext cx="2323275" cy="23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1"/>
          <p:cNvPicPr preferRelativeResize="0"/>
          <p:nvPr/>
        </p:nvPicPr>
        <p:blipFill rotWithShape="1">
          <a:blip r:embed="rId5">
            <a:alphaModFix/>
          </a:blip>
          <a:srcRect b="5939" l="16842" r="16849" t="7472"/>
          <a:stretch/>
        </p:blipFill>
        <p:spPr>
          <a:xfrm>
            <a:off x="6065375" y="1839950"/>
            <a:ext cx="2323275" cy="227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 en función de la densidad</a:t>
            </a:r>
            <a:endParaRPr/>
          </a:p>
        </p:txBody>
      </p:sp>
      <p:pic>
        <p:nvPicPr>
          <p:cNvPr id="908" name="Google Shape;9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963" y="1147575"/>
            <a:ext cx="6287425" cy="37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3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de animaciones</a:t>
            </a:r>
            <a:endParaRPr/>
          </a:p>
        </p:txBody>
      </p:sp>
      <p:sp>
        <p:nvSpPr>
          <p:cNvPr id="914" name="Google Shape;914;p33"/>
          <p:cNvSpPr txBox="1"/>
          <p:nvPr>
            <p:ph idx="1" type="body"/>
          </p:nvPr>
        </p:nvSpPr>
        <p:spPr>
          <a:xfrm>
            <a:off x="2824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Densidad </a:t>
            </a:r>
            <a:r>
              <a:rPr lang="es"/>
              <a:t>0.5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Partículas 200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Ruido 2</a:t>
            </a:r>
            <a:endParaRPr/>
          </a:p>
        </p:txBody>
      </p:sp>
      <p:sp>
        <p:nvSpPr>
          <p:cNvPr id="915" name="Google Shape;915;p33"/>
          <p:cNvSpPr txBox="1"/>
          <p:nvPr>
            <p:ph idx="2" type="body"/>
          </p:nvPr>
        </p:nvSpPr>
        <p:spPr>
          <a:xfrm>
            <a:off x="640987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Densidad 2</a:t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Partículas 800</a:t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Ruido 2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6" name="Google Shape;916;p33"/>
          <p:cNvPicPr preferRelativeResize="0"/>
          <p:nvPr/>
        </p:nvPicPr>
        <p:blipFill rotWithShape="1">
          <a:blip r:embed="rId3">
            <a:alphaModFix/>
          </a:blip>
          <a:srcRect b="9183" l="19685" r="19927" t="8383"/>
          <a:stretch/>
        </p:blipFill>
        <p:spPr>
          <a:xfrm>
            <a:off x="1966850" y="1367767"/>
            <a:ext cx="2541850" cy="260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3"/>
          <p:cNvPicPr preferRelativeResize="0"/>
          <p:nvPr/>
        </p:nvPicPr>
        <p:blipFill rotWithShape="1">
          <a:blip r:embed="rId4">
            <a:alphaModFix/>
          </a:blip>
          <a:srcRect b="8514" l="20509" r="20111" t="10853"/>
          <a:stretch/>
        </p:blipFill>
        <p:spPr>
          <a:xfrm>
            <a:off x="4602725" y="1386350"/>
            <a:ext cx="2541850" cy="258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4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923" name="Google Shape;923;p34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</a:pPr>
            <a:r>
              <a:rPr lang="es"/>
              <a:t>A mayor ruido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 tiende a cero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s">
                <a:solidFill>
                  <a:schemeClr val="lt1"/>
                </a:solidFill>
              </a:rPr>
              <a:t>A menor ruido</a:t>
            </a:r>
            <a:endParaRPr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>
                <a:solidFill>
                  <a:schemeClr val="lt1"/>
                </a:solidFill>
              </a:rPr>
              <a:t>Va tiende a 1</a:t>
            </a:r>
            <a:endParaRPr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4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000"/>
              <a:buFont typeface="Titillium Web"/>
              <a:buChar char="▫"/>
            </a:pPr>
            <a:r>
              <a:rPr lang="es"/>
              <a:t>A mayor densidad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 aumenta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s"/>
              <a:t>A densidad chica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Va decrece casi exponencialmente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790" name="Google Shape;790;p1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Pasos Seguidos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Problemas Encontrados</a:t>
            </a:r>
            <a:endParaRPr/>
          </a:p>
        </p:txBody>
      </p:sp>
      <p:sp>
        <p:nvSpPr>
          <p:cNvPr id="791" name="Google Shape;791;p1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Resultados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Conclusiones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Bibliografía Utilizada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Gracias</a:t>
            </a:r>
            <a:endParaRPr/>
          </a:p>
        </p:txBody>
      </p:sp>
      <p:sp>
        <p:nvSpPr>
          <p:cNvPr id="930" name="Google Shape;930;p35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6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936" name="Google Shape;936;p36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Vicsek, T., Czirók, A., Ben-Jacob, E., Cohen, I., &amp; Shochet, O. (1995). Novel type of phase transition in a system of self-driven particles. Physical review letters, 75(6), 1226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797" name="Google Shape;797;p18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Implementación</a:t>
            </a:r>
            <a:r>
              <a:rPr lang="es"/>
              <a:t> sistema Off Lattice</a:t>
            </a:r>
            <a:br>
              <a:rPr lang="es"/>
            </a:br>
            <a:r>
              <a:rPr i="1" lang="es"/>
              <a:t>Novel type of phase transition in a system of self-driven particles</a:t>
            </a:r>
            <a:endParaRPr i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Generación</a:t>
            </a:r>
            <a:r>
              <a:rPr lang="es"/>
              <a:t> de animaciones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Obtención de </a:t>
            </a:r>
            <a:r>
              <a:rPr lang="es"/>
              <a:t>estadísticas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Conclusiones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</p:txBody>
      </p:sp>
      <p:sp>
        <p:nvSpPr>
          <p:cNvPr id="803" name="Google Shape;803;p19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Base TP1 - Neighbors Detection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1 Semana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Java 8 (parallel streams, maven)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Ovito con archivo </a:t>
            </a:r>
            <a:r>
              <a:rPr i="1" lang="es"/>
              <a:t>.xyz</a:t>
            </a:r>
            <a:endParaRPr i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Animaciones </a:t>
            </a:r>
            <a:r>
              <a:rPr i="1" lang="es"/>
              <a:t>.avi y .gif</a:t>
            </a:r>
            <a:endParaRPr i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0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 del </a:t>
            </a:r>
            <a:r>
              <a:rPr lang="es"/>
              <a:t>desarrollo</a:t>
            </a:r>
            <a:endParaRPr/>
          </a:p>
        </p:txBody>
      </p:sp>
      <p:sp>
        <p:nvSpPr>
          <p:cNvPr id="809" name="Google Shape;809;p20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Adaptación de Neighbors Detection a cambios temporales.</a:t>
            </a:r>
            <a:endParaRPr/>
          </a:p>
        </p:txBody>
      </p:sp>
      <p:sp>
        <p:nvSpPr>
          <p:cNvPr id="810" name="Google Shape;810;p20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Inclusión del algoritmo Off-Lattice y valores random.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0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Arreglos de algoritmo, optimizaciones de tiempos, mejores animaciones.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20"/>
          <p:cNvPicPr preferRelativeResize="0"/>
          <p:nvPr/>
        </p:nvPicPr>
        <p:blipFill rotWithShape="1">
          <a:blip r:embed="rId3">
            <a:alphaModFix/>
          </a:blip>
          <a:srcRect b="30210" l="36286" r="29043" t="27876"/>
          <a:stretch/>
        </p:blipFill>
        <p:spPr>
          <a:xfrm>
            <a:off x="862351" y="2708996"/>
            <a:ext cx="1903550" cy="172596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13" name="Google Shape;813;p20"/>
          <p:cNvPicPr preferRelativeResize="0"/>
          <p:nvPr/>
        </p:nvPicPr>
        <p:blipFill rotWithShape="1">
          <a:blip r:embed="rId4">
            <a:alphaModFix/>
          </a:blip>
          <a:srcRect b="15433" l="18538" r="19062" t="8613"/>
          <a:stretch/>
        </p:blipFill>
        <p:spPr>
          <a:xfrm>
            <a:off x="3586900" y="2702200"/>
            <a:ext cx="1903538" cy="173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14" name="Google Shape;814;p20"/>
          <p:cNvPicPr preferRelativeResize="0"/>
          <p:nvPr/>
        </p:nvPicPr>
        <p:blipFill rotWithShape="1">
          <a:blip r:embed="rId5">
            <a:alphaModFix/>
          </a:blip>
          <a:srcRect b="0" l="11264" r="10992" t="0"/>
          <a:stretch/>
        </p:blipFill>
        <p:spPr>
          <a:xfrm>
            <a:off x="6169725" y="2730000"/>
            <a:ext cx="1903550" cy="183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Bandas de agentes autopropulsados</a:t>
            </a:r>
            <a:endParaRPr/>
          </a:p>
        </p:txBody>
      </p:sp>
      <p:sp>
        <p:nvSpPr>
          <p:cNvPr id="820" name="Google Shape;820;p2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Partículas</a:t>
            </a:r>
            <a:r>
              <a:rPr lang="es"/>
              <a:t> puntuales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Grilla de lado 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Radio de </a:t>
            </a:r>
            <a:r>
              <a:rPr lang="es"/>
              <a:t>interacción</a:t>
            </a:r>
            <a:r>
              <a:rPr lang="es"/>
              <a:t> 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P</a:t>
            </a:r>
            <a:r>
              <a:rPr lang="es"/>
              <a:t>aso temporal dt = 1.</a:t>
            </a:r>
            <a:endParaRPr/>
          </a:p>
        </p:txBody>
      </p:sp>
      <p:pic>
        <p:nvPicPr>
          <p:cNvPr id="821" name="Google Shape;8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72" y="1258650"/>
            <a:ext cx="2073850" cy="1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2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</a:t>
            </a:r>
            <a:endParaRPr/>
          </a:p>
        </p:txBody>
      </p:sp>
      <p:sp>
        <p:nvSpPr>
          <p:cNvPr id="827" name="Google Shape;827;p22"/>
          <p:cNvSpPr txBox="1"/>
          <p:nvPr>
            <p:ph idx="1" type="body"/>
          </p:nvPr>
        </p:nvSpPr>
        <p:spPr>
          <a:xfrm>
            <a:off x="739678" y="1152525"/>
            <a:ext cx="343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Posicionamiento aleatorio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/>
              <a:t>V=0,03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solidFill>
                  <a:srgbClr val="FFFFFF"/>
                </a:solidFill>
              </a:rPr>
              <a:t>θ aleatorio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s">
                <a:solidFill>
                  <a:srgbClr val="FFFFFF"/>
                </a:solidFill>
              </a:rPr>
              <a:t>N y L input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8" name="Google Shape;828;p22" title="Grafico"/>
          <p:cNvPicPr preferRelativeResize="0"/>
          <p:nvPr/>
        </p:nvPicPr>
        <p:blipFill rotWithShape="1">
          <a:blip r:embed="rId3">
            <a:alphaModFix/>
          </a:blip>
          <a:srcRect b="0" l="9624" r="0" t="2391"/>
          <a:stretch/>
        </p:blipFill>
        <p:spPr>
          <a:xfrm>
            <a:off x="4175875" y="1258650"/>
            <a:ext cx="2577559" cy="11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2"/>
          <p:cNvPicPr preferRelativeResize="0"/>
          <p:nvPr/>
        </p:nvPicPr>
        <p:blipFill rotWithShape="1">
          <a:blip r:embed="rId4">
            <a:alphaModFix/>
          </a:blip>
          <a:srcRect b="0" l="24998" r="0" t="0"/>
          <a:stretch/>
        </p:blipFill>
        <p:spPr>
          <a:xfrm>
            <a:off x="6306150" y="2571750"/>
            <a:ext cx="1625953" cy="1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</a:t>
            </a:r>
            <a:endParaRPr/>
          </a:p>
        </p:txBody>
      </p:sp>
      <p:sp>
        <p:nvSpPr>
          <p:cNvPr id="835" name="Google Shape;835;p23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s"/>
              <a:t>Se calcula los vecinos de todas las partículas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s"/>
              <a:t>Se actualiza la posición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s"/>
            </a:b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▫"/>
            </a:pPr>
            <a:r>
              <a:rPr lang="es"/>
              <a:t>Se actualiza el ángulo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3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X(t + 1) =X(t) +cos(θ) *t 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Y(t + 1) =Y(t) +sin(θ) *t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θ(t + 1) =&lt;θ(t)&gt;r +∆θ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atan2(&lt;sin((t))&gt;r/&lt;cos((t))&gt;r)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	</a:t>
            </a:r>
            <a:endParaRPr/>
          </a:p>
        </p:txBody>
      </p:sp>
      <p:cxnSp>
        <p:nvCxnSpPr>
          <p:cNvPr id="837" name="Google Shape;837;p23"/>
          <p:cNvCxnSpPr>
            <a:endCxn id="836" idx="1"/>
          </p:cNvCxnSpPr>
          <p:nvPr/>
        </p:nvCxnSpPr>
        <p:spPr>
          <a:xfrm>
            <a:off x="3927297" y="2622459"/>
            <a:ext cx="767700" cy="225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23"/>
          <p:cNvCxnSpPr/>
          <p:nvPr/>
        </p:nvCxnSpPr>
        <p:spPr>
          <a:xfrm>
            <a:off x="3673925" y="3686600"/>
            <a:ext cx="1000800" cy="381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4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</a:t>
            </a:r>
            <a:endParaRPr/>
          </a:p>
        </p:txBody>
      </p:sp>
      <p:sp>
        <p:nvSpPr>
          <p:cNvPr id="844" name="Google Shape;844;p24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Imprime resultados en formato .xyz para reproducir en ovito</a:t>
            </a:r>
            <a:endParaRPr/>
          </a:p>
        </p:txBody>
      </p:sp>
      <p:pic>
        <p:nvPicPr>
          <p:cNvPr id="845" name="Google Shape;845;p24"/>
          <p:cNvPicPr preferRelativeResize="0"/>
          <p:nvPr/>
        </p:nvPicPr>
        <p:blipFill rotWithShape="1">
          <a:blip r:embed="rId3">
            <a:alphaModFix/>
          </a:blip>
          <a:srcRect b="0" l="11134" r="0" t="0"/>
          <a:stretch/>
        </p:blipFill>
        <p:spPr>
          <a:xfrm>
            <a:off x="5130850" y="1580450"/>
            <a:ext cx="3911299" cy="18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4"/>
          <p:cNvSpPr txBox="1"/>
          <p:nvPr/>
        </p:nvSpPr>
        <p:spPr>
          <a:xfrm>
            <a:off x="7849950" y="3452100"/>
            <a:ext cx="1192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Positions.xyz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